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7.png" ContentType="image/png"/>
  <Override PartName="/ppt/media/image16.jpeg" ContentType="image/jpeg"/>
  <Override PartName="/ppt/media/image12.jpeg" ContentType="image/jpeg"/>
  <Override PartName="/ppt/media/image15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1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6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5.png" ContentType="image/png"/>
  <Override PartName="/ppt/media/image27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8.jpeg" ContentType="image/jpeg"/>
  <Override PartName="/ppt/media/image36.png" ContentType="image/png"/>
  <Override PartName="/ppt/media/image9.png" ContentType="image/png"/>
  <Override PartName="/ppt/media/image7.png" ContentType="image/png"/>
  <Override PartName="/ppt/media/image2.png" ContentType="image/png"/>
  <Override PartName="/ppt/media/image6.png" ContentType="image/png"/>
  <Override PartName="/ppt/media/image3.png" ContentType="image/png"/>
  <Override PartName="/ppt/media/image5.png" ContentType="image/png"/>
  <Override PartName="/ppt/media/image4.png" ContentType="image/png"/>
  <Override PartName="/ppt/media/image20.jpeg" ContentType="image/jpeg"/>
  <Override PartName="/ppt/media/image24.jpeg" ContentType="image/jpeg"/>
  <Override PartName="/ppt/media/image26.png" ContentType="image/png"/>
  <Override PartName="/ppt/media/image29.jpeg" ContentType="image/jpe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Relationship Id="rId18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1.xml"/><Relationship Id="rId20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0.jpe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4.jpe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-15840" y="0"/>
            <a:ext cx="12228120" cy="6854400"/>
            <a:chOff x="-15840" y="0"/>
            <a:chExt cx="12228120" cy="6854400"/>
          </a:xfrm>
        </p:grpSpPr>
        <p:pic>
          <p:nvPicPr>
            <p:cNvPr id="1" name="Picture 7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7080" cy="6854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CustomShape 2"/>
            <p:cNvSpPr/>
            <p:nvPr/>
          </p:nvSpPr>
          <p:spPr>
            <a:xfrm>
              <a:off x="608040" y="609480"/>
              <a:ext cx="10971000" cy="5636880"/>
            </a:xfrm>
            <a:prstGeom prst="rect">
              <a:avLst/>
            </a:prstGeom>
            <a:noFill/>
            <a:ln w="15840">
              <a:solidFill>
                <a:srgbClr val="829826"/>
              </a:solidFill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3" name="Picture 9" descr="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5440" cy="604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10" descr="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5440" cy="604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" name="Group 3"/>
          <p:cNvGrpSpPr/>
          <p:nvPr/>
        </p:nvGrpSpPr>
        <p:grpSpPr>
          <a:xfrm>
            <a:off x="-16920" y="0"/>
            <a:ext cx="12229200" cy="6854400"/>
            <a:chOff x="-16920" y="0"/>
            <a:chExt cx="12229200" cy="6854400"/>
          </a:xfrm>
        </p:grpSpPr>
        <p:pic>
          <p:nvPicPr>
            <p:cNvPr id="6" name="Picture 15" descr=""/>
            <p:cNvPicPr/>
            <p:nvPr/>
          </p:nvPicPr>
          <p:blipFill>
            <a:blip r:embed="rId6"/>
            <a:stretch/>
          </p:blipFill>
          <p:spPr>
            <a:xfrm>
              <a:off x="0" y="0"/>
              <a:ext cx="12187080" cy="6854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CustomShape 4"/>
            <p:cNvSpPr/>
            <p:nvPr/>
          </p:nvSpPr>
          <p:spPr>
            <a:xfrm>
              <a:off x="2328480" y="1540800"/>
              <a:ext cx="7542000" cy="3833640"/>
            </a:xfrm>
            <a:prstGeom prst="rect">
              <a:avLst/>
            </a:prstGeom>
            <a:noFill/>
            <a:ln w="15840">
              <a:solidFill>
                <a:srgbClr val="829826"/>
              </a:solidFill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8" name="Picture 16" descr=""/>
            <p:cNvPicPr/>
            <p:nvPr/>
          </p:nvPicPr>
          <p:blipFill>
            <a:blip r:embed="rId7"/>
            <a:stretch/>
          </p:blipFill>
          <p:spPr>
            <a:xfrm>
              <a:off x="-16920" y="3147480"/>
              <a:ext cx="2476080" cy="61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19" descr=""/>
            <p:cNvPicPr/>
            <p:nvPr/>
          </p:nvPicPr>
          <p:blipFill>
            <a:blip r:embed="rId8"/>
            <a:stretch/>
          </p:blipFill>
          <p:spPr>
            <a:xfrm>
              <a:off x="9736200" y="3147480"/>
              <a:ext cx="2476080" cy="6109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Line 5"/>
          <p:cNvSpPr/>
          <p:nvPr/>
        </p:nvSpPr>
        <p:spPr>
          <a:xfrm>
            <a:off x="2692080" y="3521880"/>
            <a:ext cx="68158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0" r:id="rId20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1"/>
          <p:cNvGrpSpPr/>
          <p:nvPr/>
        </p:nvGrpSpPr>
        <p:grpSpPr>
          <a:xfrm>
            <a:off x="-15840" y="0"/>
            <a:ext cx="12228120" cy="6854400"/>
            <a:chOff x="-15840" y="0"/>
            <a:chExt cx="12228120" cy="6854400"/>
          </a:xfrm>
        </p:grpSpPr>
        <p:pic>
          <p:nvPicPr>
            <p:cNvPr id="50" name="Picture 7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7080" cy="6854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1" name="CustomShape 2"/>
            <p:cNvSpPr/>
            <p:nvPr/>
          </p:nvSpPr>
          <p:spPr>
            <a:xfrm>
              <a:off x="608040" y="609480"/>
              <a:ext cx="10971000" cy="5636880"/>
            </a:xfrm>
            <a:prstGeom prst="rect">
              <a:avLst/>
            </a:prstGeom>
            <a:noFill/>
            <a:ln w="15840">
              <a:solidFill>
                <a:srgbClr val="829826"/>
              </a:solidFill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52" name="Picture 9" descr="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5440" cy="604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10" descr="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5440" cy="604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4" name="Line 3"/>
          <p:cNvSpPr/>
          <p:nvPr/>
        </p:nvSpPr>
        <p:spPr>
          <a:xfrm>
            <a:off x="1396080" y="2421360"/>
            <a:ext cx="94071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1"/>
          <p:cNvGrpSpPr/>
          <p:nvPr/>
        </p:nvGrpSpPr>
        <p:grpSpPr>
          <a:xfrm>
            <a:off x="-15840" y="0"/>
            <a:ext cx="12228120" cy="6854400"/>
            <a:chOff x="-15840" y="0"/>
            <a:chExt cx="12228120" cy="6854400"/>
          </a:xfrm>
        </p:grpSpPr>
        <p:pic>
          <p:nvPicPr>
            <p:cNvPr id="94" name="Picture 7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7080" cy="6854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5" name="CustomShape 2"/>
            <p:cNvSpPr/>
            <p:nvPr/>
          </p:nvSpPr>
          <p:spPr>
            <a:xfrm>
              <a:off x="608040" y="609480"/>
              <a:ext cx="10971000" cy="5636880"/>
            </a:xfrm>
            <a:prstGeom prst="rect">
              <a:avLst/>
            </a:prstGeom>
            <a:noFill/>
            <a:ln w="15840">
              <a:solidFill>
                <a:srgbClr val="829826"/>
              </a:solidFill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96" name="Picture 9" descr="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5440" cy="604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7" name="Picture 10" descr="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5440" cy="604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"/>
          <p:cNvGrpSpPr/>
          <p:nvPr/>
        </p:nvGrpSpPr>
        <p:grpSpPr>
          <a:xfrm>
            <a:off x="-15840" y="0"/>
            <a:ext cx="12228120" cy="6854400"/>
            <a:chOff x="-15840" y="0"/>
            <a:chExt cx="12228120" cy="6854400"/>
          </a:xfrm>
        </p:grpSpPr>
        <p:pic>
          <p:nvPicPr>
            <p:cNvPr id="137" name="Picture 7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7080" cy="6854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8" name="CustomShape 2"/>
            <p:cNvSpPr/>
            <p:nvPr/>
          </p:nvSpPr>
          <p:spPr>
            <a:xfrm>
              <a:off x="608040" y="609480"/>
              <a:ext cx="10971000" cy="5636880"/>
            </a:xfrm>
            <a:prstGeom prst="rect">
              <a:avLst/>
            </a:prstGeom>
            <a:noFill/>
            <a:ln w="15840">
              <a:solidFill>
                <a:srgbClr val="829826"/>
              </a:solidFill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39" name="Picture 9" descr="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5440" cy="604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0" name="Picture 10" descr="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5440" cy="604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"/>
          <p:cNvGrpSpPr/>
          <p:nvPr/>
        </p:nvGrpSpPr>
        <p:grpSpPr>
          <a:xfrm>
            <a:off x="-15840" y="0"/>
            <a:ext cx="12228120" cy="6854400"/>
            <a:chOff x="-15840" y="0"/>
            <a:chExt cx="12228120" cy="6854400"/>
          </a:xfrm>
        </p:grpSpPr>
        <p:pic>
          <p:nvPicPr>
            <p:cNvPr id="180" name="Picture 7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7080" cy="6854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1" name="CustomShape 2"/>
            <p:cNvSpPr/>
            <p:nvPr/>
          </p:nvSpPr>
          <p:spPr>
            <a:xfrm>
              <a:off x="608040" y="609480"/>
              <a:ext cx="10971000" cy="5636880"/>
            </a:xfrm>
            <a:prstGeom prst="rect">
              <a:avLst/>
            </a:prstGeom>
            <a:noFill/>
            <a:ln w="15840">
              <a:solidFill>
                <a:srgbClr val="829826"/>
              </a:solidFill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82" name="Picture 9" descr="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5440" cy="604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3" name="Picture 10" descr="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5440" cy="604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4" name="Line 3"/>
          <p:cNvSpPr/>
          <p:nvPr/>
        </p:nvSpPr>
        <p:spPr>
          <a:xfrm>
            <a:off x="1396080" y="2421360"/>
            <a:ext cx="94071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roup 1"/>
          <p:cNvGrpSpPr/>
          <p:nvPr/>
        </p:nvGrpSpPr>
        <p:grpSpPr>
          <a:xfrm>
            <a:off x="-15840" y="0"/>
            <a:ext cx="12228120" cy="6854400"/>
            <a:chOff x="-15840" y="0"/>
            <a:chExt cx="12228120" cy="6854400"/>
          </a:xfrm>
        </p:grpSpPr>
        <p:pic>
          <p:nvPicPr>
            <p:cNvPr id="224" name="Picture 7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7080" cy="6854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5" name="CustomShape 2"/>
            <p:cNvSpPr/>
            <p:nvPr/>
          </p:nvSpPr>
          <p:spPr>
            <a:xfrm>
              <a:off x="608040" y="609480"/>
              <a:ext cx="10971000" cy="5636880"/>
            </a:xfrm>
            <a:prstGeom prst="rect">
              <a:avLst/>
            </a:prstGeom>
            <a:noFill/>
            <a:ln w="15840">
              <a:solidFill>
                <a:srgbClr val="829826"/>
              </a:solidFill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226" name="Picture 9" descr="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5440" cy="604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7" name="Picture 10" descr="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5440" cy="604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2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hyperlink" Target="file://home/ashappy208/Desktop/house-price-prediction(minor)/kc_house_data.csv" TargetMode="External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6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courses.edx.org/courses/course-v1:Microsoft+DAT208x+2T2018/course/" TargetMode="External"/><Relationship Id="rId2" Type="http://schemas.openxmlformats.org/officeDocument/2006/relationships/hyperlink" Target="https://www.kaggle.com/pramodkumar8/kc-house" TargetMode="External"/><Relationship Id="rId3" Type="http://schemas.openxmlformats.org/officeDocument/2006/relationships/hyperlink" Target="https://www.udemy.com/the-web-developer-bootcamp/" TargetMode="External"/><Relationship Id="rId4" Type="http://schemas.openxmlformats.org/officeDocument/2006/relationships/hyperlink" Target="https://www.udemy.com/introdjango/" TargetMode="External"/><Relationship Id="rId5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2692440" y="1701720"/>
            <a:ext cx="6813720" cy="112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5400" spc="-1" strike="noStrike">
                <a:solidFill>
                  <a:srgbClr val="262626"/>
                </a:solidFill>
                <a:latin typeface="Garamond"/>
                <a:ea typeface="DejaVu Sans"/>
              </a:rPr>
              <a:t>Activity Analyzer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3405960" y="3768840"/>
            <a:ext cx="5386680" cy="159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</a:pPr>
            <a:r>
              <a:rPr b="1" lang="en-IN" sz="2000" spc="-1" strike="noStrike">
                <a:solidFill>
                  <a:srgbClr val="000000"/>
                </a:solidFill>
                <a:latin typeface="Garamond"/>
                <a:ea typeface="DejaVu Sans"/>
              </a:rPr>
              <a:t>5</a:t>
            </a:r>
            <a:r>
              <a:rPr b="1" lang="en-IN" sz="2000" spc="-1" strike="noStrike" baseline="30000">
                <a:solidFill>
                  <a:srgbClr val="000000"/>
                </a:solidFill>
                <a:latin typeface="Garamond"/>
                <a:ea typeface="DejaVu Sans"/>
              </a:rPr>
              <a:t>th</a:t>
            </a:r>
            <a:r>
              <a:rPr b="1" lang="en-IN" sz="2000" spc="-1" strike="noStrike">
                <a:solidFill>
                  <a:srgbClr val="000000"/>
                </a:solidFill>
                <a:latin typeface="Garamond"/>
                <a:ea typeface="DejaVu Sans"/>
              </a:rPr>
              <a:t> Semester Minor Project by:</a:t>
            </a:r>
            <a:endParaRPr b="0" lang="en-IN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r>
              <a:rPr b="0" lang="en-IN" sz="1800" spc="-1" strike="noStrike">
                <a:solidFill>
                  <a:srgbClr val="000000"/>
                </a:solidFill>
                <a:latin typeface="Garamond"/>
                <a:ea typeface="DejaVu Sans"/>
              </a:rPr>
              <a:t>Anubhav Singh(161B039)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r>
              <a:rPr b="0" lang="en-IN" sz="1800" spc="-1" strike="noStrike">
                <a:solidFill>
                  <a:srgbClr val="000000"/>
                </a:solidFill>
                <a:latin typeface="Garamond"/>
                <a:ea typeface="DejaVu Sans"/>
              </a:rPr>
              <a:t>Mrigank Singh(161B124)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r>
              <a:rPr b="0" lang="en-IN" sz="1800" spc="-1" strike="noStrike">
                <a:solidFill>
                  <a:srgbClr val="000000"/>
                </a:solidFill>
                <a:latin typeface="Garamond"/>
                <a:ea typeface="DejaVu Sans"/>
              </a:rPr>
              <a:t>Sidharth Gupta(161B235)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4752000" y="2829240"/>
            <a:ext cx="31672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Garamond"/>
                <a:ea typeface="DejaVu Sans"/>
              </a:rPr>
              <a:t>Project No. 80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Garamond"/>
                <a:ea typeface="DejaVu Sans"/>
              </a:rPr>
              <a:t>Mentor: Dr. Amit Rathi 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1295280" y="982080"/>
            <a:ext cx="9599400" cy="13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262626"/>
                </a:solidFill>
                <a:latin typeface="Garamond"/>
                <a:ea typeface="DejaVu Sans"/>
              </a:rPr>
              <a:t>Data Analysis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1295280" y="2557080"/>
            <a:ext cx="9599400" cy="331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Data is the foundation of the Digital Age.</a:t>
            </a:r>
            <a:endParaRPr b="0" lang="en-IN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Data analysis is the process of extracting information from data.</a:t>
            </a:r>
            <a:endParaRPr b="0" lang="en-IN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Its multiple stages includes :</a:t>
            </a:r>
            <a:endParaRPr b="0" lang="en-IN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000" spc="-1" strike="noStrike">
                <a:solidFill>
                  <a:srgbClr val="262626"/>
                </a:solidFill>
                <a:latin typeface="Garamond"/>
                <a:ea typeface="DejaVu Sans"/>
              </a:rPr>
              <a:t>Establishing a data set</a:t>
            </a:r>
            <a:endParaRPr b="0" lang="en-IN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000" spc="-1" strike="noStrike">
                <a:solidFill>
                  <a:srgbClr val="262626"/>
                </a:solidFill>
                <a:latin typeface="Garamond"/>
                <a:ea typeface="DejaVu Sans"/>
              </a:rPr>
              <a:t>Preparing the data for processing</a:t>
            </a:r>
            <a:endParaRPr b="0" lang="en-IN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000" spc="-1" strike="noStrike">
                <a:solidFill>
                  <a:srgbClr val="262626"/>
                </a:solidFill>
                <a:latin typeface="Garamond"/>
                <a:ea typeface="DejaVu Sans"/>
              </a:rPr>
              <a:t>Applying models</a:t>
            </a:r>
            <a:endParaRPr b="0" lang="en-IN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000" spc="-1" strike="noStrike">
                <a:solidFill>
                  <a:srgbClr val="262626"/>
                </a:solidFill>
                <a:latin typeface="Garamond"/>
                <a:ea typeface="DejaVu Sans"/>
              </a:rPr>
              <a:t>Identifying key findings</a:t>
            </a:r>
            <a:endParaRPr b="0" lang="en-IN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000" spc="-1" strike="noStrike">
                <a:solidFill>
                  <a:srgbClr val="262626"/>
                </a:solidFill>
                <a:latin typeface="Garamond"/>
                <a:ea typeface="DejaVu Sans"/>
              </a:rPr>
              <a:t>Creating reports.</a:t>
            </a:r>
            <a:endParaRPr b="0" lang="en-IN" sz="20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295280" y="982080"/>
            <a:ext cx="9599400" cy="13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8" name="Content Placeholder 3" descr=""/>
          <p:cNvPicPr/>
          <p:nvPr/>
        </p:nvPicPr>
        <p:blipFill>
          <a:blip r:embed="rId1"/>
          <a:srcRect l="16775" t="28762" r="8740" b="6661"/>
          <a:stretch/>
        </p:blipFill>
        <p:spPr>
          <a:xfrm>
            <a:off x="2761200" y="2565000"/>
            <a:ext cx="6667920" cy="353196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sp>
        <p:nvSpPr>
          <p:cNvPr id="289" name="CustomShape 2"/>
          <p:cNvSpPr/>
          <p:nvPr/>
        </p:nvSpPr>
        <p:spPr>
          <a:xfrm>
            <a:off x="4456800" y="1324800"/>
            <a:ext cx="27424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5400" spc="-1" strike="noStrike" u="sng">
                <a:solidFill>
                  <a:srgbClr val="a8bf4d"/>
                </a:solidFill>
                <a:uFillTx/>
                <a:latin typeface="Arial"/>
                <a:ea typeface="DejaVu Sans"/>
                <a:hlinkClick r:id="rId2"/>
              </a:rPr>
              <a:t>Dataset</a:t>
            </a:r>
            <a:endParaRPr b="0" lang="en-IN" sz="54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1295280" y="982080"/>
            <a:ext cx="9599400" cy="13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262626"/>
                </a:solidFill>
                <a:latin typeface="Garamond"/>
                <a:ea typeface="DejaVu Sans"/>
              </a:rPr>
              <a:t>Plotting and Visualization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91" name="Content Placeholder 3" descr=""/>
          <p:cNvPicPr/>
          <p:nvPr/>
        </p:nvPicPr>
        <p:blipFill>
          <a:blip r:embed="rId1"/>
          <a:stretch/>
        </p:blipFill>
        <p:spPr>
          <a:xfrm>
            <a:off x="1295280" y="3468600"/>
            <a:ext cx="9543960" cy="247176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sp>
        <p:nvSpPr>
          <p:cNvPr id="292" name="CustomShape 2"/>
          <p:cNvSpPr/>
          <p:nvPr/>
        </p:nvSpPr>
        <p:spPr>
          <a:xfrm>
            <a:off x="1769400" y="2556720"/>
            <a:ext cx="8418960" cy="91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IN" sz="1800" spc="-1" strike="noStrike">
                <a:solidFill>
                  <a:srgbClr val="000000"/>
                </a:solidFill>
                <a:latin typeface="Garamond"/>
                <a:ea typeface="DejaVu Sans"/>
              </a:rPr>
              <a:t>describe( )</a:t>
            </a:r>
            <a:r>
              <a:rPr b="0" lang="en-IN" sz="1800" spc="-1" strike="noStrike">
                <a:solidFill>
                  <a:srgbClr val="000000"/>
                </a:solidFill>
                <a:latin typeface="Garamond"/>
                <a:ea typeface="DejaVu Sans"/>
              </a:rPr>
              <a:t> Function gives the mean, std and IQR values. It excludes character column and calculate summary statistics only for numeric columns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1" descr=""/>
          <p:cNvPicPr/>
          <p:nvPr/>
        </p:nvPicPr>
        <p:blipFill>
          <a:blip r:embed="rId1"/>
          <a:srcRect l="11238" t="37323" r="45622" b="20958"/>
          <a:stretch/>
        </p:blipFill>
        <p:spPr>
          <a:xfrm>
            <a:off x="909720" y="3029760"/>
            <a:ext cx="5256360" cy="285768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294" name="Picture 2" descr=""/>
          <p:cNvPicPr/>
          <p:nvPr/>
        </p:nvPicPr>
        <p:blipFill>
          <a:blip r:embed="rId2"/>
          <a:srcRect l="0" t="3283" r="42393" b="-410"/>
          <a:stretch/>
        </p:blipFill>
        <p:spPr>
          <a:xfrm>
            <a:off x="6369120" y="1092600"/>
            <a:ext cx="4972680" cy="299700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sp>
        <p:nvSpPr>
          <p:cNvPr id="295" name="CustomShape 1"/>
          <p:cNvSpPr/>
          <p:nvPr/>
        </p:nvSpPr>
        <p:spPr>
          <a:xfrm>
            <a:off x="1294200" y="1092600"/>
            <a:ext cx="4663080" cy="145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IN" sz="1800" spc="-1" strike="noStrike">
                <a:solidFill>
                  <a:srgbClr val="000000"/>
                </a:solidFill>
                <a:latin typeface="Garamond"/>
                <a:ea typeface="DejaVu Sans"/>
              </a:rPr>
              <a:t>plt.scatter( ):</a:t>
            </a:r>
            <a:r>
              <a:rPr b="0" lang="en-IN" sz="1800" spc="-1" strike="noStrike">
                <a:solidFill>
                  <a:srgbClr val="000000"/>
                </a:solidFill>
                <a:latin typeface="Garamond"/>
                <a:ea typeface="DejaVu Sans"/>
              </a:rPr>
              <a:t> Instead of points being joined by line segments, in scatter plots the points are represented individually with a dot, circle, or other shape.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1" descr=""/>
          <p:cNvPicPr/>
          <p:nvPr/>
        </p:nvPicPr>
        <p:blipFill>
          <a:blip r:embed="rId1"/>
          <a:srcRect l="11568" t="35785" r="46281" b="21479"/>
          <a:stretch/>
        </p:blipFill>
        <p:spPr>
          <a:xfrm>
            <a:off x="852480" y="3246840"/>
            <a:ext cx="5135760" cy="2927520"/>
          </a:xfrm>
          <a:prstGeom prst="rect">
            <a:avLst/>
          </a:prstGeom>
          <a:ln w="38160">
            <a:noFill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297" name="Picture 2" descr=""/>
          <p:cNvPicPr/>
          <p:nvPr/>
        </p:nvPicPr>
        <p:blipFill>
          <a:blip r:embed="rId2"/>
          <a:srcRect l="10931" t="31967" r="44628" b="12970"/>
          <a:stretch/>
        </p:blipFill>
        <p:spPr>
          <a:xfrm>
            <a:off x="6121800" y="728280"/>
            <a:ext cx="5283000" cy="3772440"/>
          </a:xfrm>
          <a:prstGeom prst="rect">
            <a:avLst/>
          </a:prstGeom>
          <a:ln w="38160">
            <a:noFill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sp>
        <p:nvSpPr>
          <p:cNvPr id="298" name="CustomShape 1"/>
          <p:cNvSpPr/>
          <p:nvPr/>
        </p:nvSpPr>
        <p:spPr>
          <a:xfrm>
            <a:off x="852480" y="991800"/>
            <a:ext cx="4841280" cy="145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IN" sz="1800" spc="-1" strike="noStrike">
                <a:solidFill>
                  <a:srgbClr val="000000"/>
                </a:solidFill>
                <a:latin typeface="Garamond"/>
                <a:ea typeface="DejaVu Sans"/>
              </a:rPr>
              <a:t>pandas.Series.value_counts( )</a:t>
            </a:r>
            <a:r>
              <a:rPr b="0" lang="en-IN" sz="1800" spc="-1" strike="noStrike">
                <a:solidFill>
                  <a:srgbClr val="000000"/>
                </a:solidFill>
                <a:latin typeface="Garamond"/>
                <a:ea typeface="DejaVu Sans"/>
              </a:rPr>
              <a:t>: The resulting object will be in descending order so that the first element is the most frequently-occurring element.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icture 4" descr=""/>
          <p:cNvPicPr/>
          <p:nvPr/>
        </p:nvPicPr>
        <p:blipFill>
          <a:blip r:embed="rId1"/>
          <a:srcRect l="11759" t="31178" r="52316" b="23035"/>
          <a:stretch/>
        </p:blipFill>
        <p:spPr>
          <a:xfrm>
            <a:off x="1108080" y="1592280"/>
            <a:ext cx="4803840" cy="353196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300" name="Picture 5" descr=""/>
          <p:cNvPicPr/>
          <p:nvPr/>
        </p:nvPicPr>
        <p:blipFill>
          <a:blip r:embed="rId2"/>
          <a:srcRect l="11759" t="30953" r="51617" b="17498"/>
          <a:stretch/>
        </p:blipFill>
        <p:spPr>
          <a:xfrm>
            <a:off x="6222600" y="1592280"/>
            <a:ext cx="4771800" cy="353196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2" descr=""/>
          <p:cNvPicPr/>
          <p:nvPr/>
        </p:nvPicPr>
        <p:blipFill>
          <a:blip r:embed="rId1"/>
          <a:srcRect l="11565" t="34907" r="47426" b="21906"/>
          <a:stretch/>
        </p:blipFill>
        <p:spPr>
          <a:xfrm>
            <a:off x="6323400" y="1875240"/>
            <a:ext cx="4996440" cy="315972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302" name="Picture 1" descr=""/>
          <p:cNvPicPr/>
          <p:nvPr/>
        </p:nvPicPr>
        <p:blipFill>
          <a:blip r:embed="rId2"/>
          <a:srcRect l="11377" t="30499" r="38654" b="23374"/>
          <a:stretch/>
        </p:blipFill>
        <p:spPr>
          <a:xfrm>
            <a:off x="813600" y="1875240"/>
            <a:ext cx="5321880" cy="315972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icture 1" descr=""/>
          <p:cNvPicPr/>
          <p:nvPr/>
        </p:nvPicPr>
        <p:blipFill>
          <a:blip r:embed="rId1"/>
          <a:srcRect l="11694" t="33779" r="47488" b="25751"/>
          <a:stretch/>
        </p:blipFill>
        <p:spPr>
          <a:xfrm>
            <a:off x="984240" y="2003040"/>
            <a:ext cx="4973040" cy="284220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pic>
        <p:nvPicPr>
          <p:cNvPr id="304" name="Picture 2" descr=""/>
          <p:cNvPicPr/>
          <p:nvPr/>
        </p:nvPicPr>
        <p:blipFill>
          <a:blip r:embed="rId2"/>
          <a:srcRect l="11503" t="31173" r="47297" b="27333"/>
          <a:stretch/>
        </p:blipFill>
        <p:spPr>
          <a:xfrm>
            <a:off x="6160680" y="2003040"/>
            <a:ext cx="5019480" cy="284220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icture 1" descr=""/>
          <p:cNvPicPr/>
          <p:nvPr/>
        </p:nvPicPr>
        <p:blipFill>
          <a:blip r:embed="rId1"/>
          <a:srcRect l="11759" t="30499" r="40496" b="21567"/>
          <a:stretch/>
        </p:blipFill>
        <p:spPr>
          <a:xfrm>
            <a:off x="2975760" y="1914120"/>
            <a:ext cx="5817960" cy="328392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858960" y="897480"/>
            <a:ext cx="10436760" cy="449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Now that we are familiar with factors influencing price of the house, we will use linear regression as statistical model for prediction of price.</a:t>
            </a:r>
            <a:endParaRPr b="0" lang="en-IN" sz="2400" spc="-1" strike="noStrike">
              <a:latin typeface="Arial"/>
            </a:endParaRPr>
          </a:p>
          <a:p>
            <a:pPr marL="432000" indent="-32256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Regression works on the line equation , y=mx+c.</a:t>
            </a:r>
            <a:endParaRPr b="0" lang="en-IN" sz="2400" spc="-1" strike="noStrike">
              <a:latin typeface="Arial"/>
            </a:endParaRPr>
          </a:p>
          <a:p>
            <a:pPr marL="432000" indent="-32256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The variable we are predicting is called the criterion variable and is referred to as Y. </a:t>
            </a:r>
            <a:endParaRPr b="0" lang="en-IN" sz="2400" spc="-1" strike="noStrike">
              <a:latin typeface="Arial"/>
            </a:endParaRPr>
          </a:p>
          <a:p>
            <a:pPr marL="432000" indent="-32256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The variable we are basing our predictions on is called the predictor variable and is referred to as X.</a:t>
            </a:r>
            <a:endParaRPr b="0" lang="en-IN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</a:pP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1295280" y="982080"/>
            <a:ext cx="9599400" cy="13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262626"/>
                </a:solidFill>
                <a:latin typeface="Garamond"/>
                <a:ea typeface="DejaVu Sans"/>
              </a:rPr>
              <a:t>Table of Content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1295280" y="2557080"/>
            <a:ext cx="9599400" cy="331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Introduction</a:t>
            </a:r>
            <a:endParaRPr b="0" lang="en-IN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Setting Research Goal</a:t>
            </a:r>
            <a:endParaRPr b="0" lang="en-IN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Scope</a:t>
            </a:r>
            <a:endParaRPr b="0" lang="en-IN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Tools Used</a:t>
            </a:r>
            <a:endParaRPr b="0" lang="en-IN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Data Analysis</a:t>
            </a:r>
            <a:endParaRPr b="0" lang="en-IN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Dataset</a:t>
            </a:r>
            <a:endParaRPr b="0" lang="en-IN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Plotting And Visualisation</a:t>
            </a:r>
            <a:endParaRPr b="0" lang="en-IN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User Interface</a:t>
            </a:r>
            <a:endParaRPr b="0" lang="en-IN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Future Work</a:t>
            </a:r>
            <a:endParaRPr b="0" lang="en-IN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References</a:t>
            </a:r>
            <a:endParaRPr b="0" lang="en-IN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219" descr=""/>
          <p:cNvPicPr/>
          <p:nvPr/>
        </p:nvPicPr>
        <p:blipFill>
          <a:blip r:embed="rId1"/>
          <a:srcRect l="10584" t="35613" r="10279" b="33920"/>
          <a:stretch/>
        </p:blipFill>
        <p:spPr>
          <a:xfrm>
            <a:off x="1152000" y="720000"/>
            <a:ext cx="9646560" cy="2518920"/>
          </a:xfrm>
          <a:prstGeom prst="rect">
            <a:avLst/>
          </a:prstGeom>
          <a:ln>
            <a:noFill/>
          </a:ln>
        </p:spPr>
      </p:pic>
      <p:sp>
        <p:nvSpPr>
          <p:cNvPr id="308" name="CustomShape 1"/>
          <p:cNvSpPr/>
          <p:nvPr/>
        </p:nvSpPr>
        <p:spPr>
          <a:xfrm>
            <a:off x="1152000" y="3561120"/>
            <a:ext cx="9574920" cy="22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Garamond"/>
                <a:ea typeface="DejaVu Sans"/>
              </a:rPr>
              <a:t>Fitting our data to linear regression model we get prediction score as 73%. </a:t>
            </a:r>
            <a:endParaRPr b="0" lang="en-IN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Garamond"/>
                <a:ea typeface="DejaVu Sans"/>
              </a:rPr>
              <a:t>The accuracy of the model is lower than our aim of 85.</a:t>
            </a:r>
            <a:endParaRPr b="0" lang="en-IN" sz="24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Garamond"/>
                <a:ea typeface="DejaVu Sans"/>
              </a:rPr>
              <a:t>This tells that our model is weak prediction model.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221" descr=""/>
          <p:cNvPicPr/>
          <p:nvPr/>
        </p:nvPicPr>
        <p:blipFill>
          <a:blip r:embed="rId1"/>
          <a:srcRect l="10433" t="33510" r="9840" b="20266"/>
          <a:stretch/>
        </p:blipFill>
        <p:spPr>
          <a:xfrm>
            <a:off x="890280" y="1980720"/>
            <a:ext cx="9718560" cy="3166560"/>
          </a:xfrm>
          <a:prstGeom prst="rect">
            <a:avLst/>
          </a:prstGeom>
          <a:ln>
            <a:noFill/>
          </a:ln>
        </p:spPr>
      </p:pic>
      <p:sp>
        <p:nvSpPr>
          <p:cNvPr id="310" name="CustomShape 1"/>
          <p:cNvSpPr/>
          <p:nvPr/>
        </p:nvSpPr>
        <p:spPr>
          <a:xfrm>
            <a:off x="1080000" y="792000"/>
            <a:ext cx="9718920" cy="100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Garamond"/>
                <a:ea typeface="DejaVu Sans"/>
              </a:rPr>
              <a:t>We use a different method , which is very important for weak prediction models such as this.</a:t>
            </a:r>
            <a:endParaRPr b="0" lang="en-IN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Garamond"/>
                <a:ea typeface="DejaVu Sans"/>
              </a:rPr>
              <a:t>We use gradient boosting regression.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1296000" y="5328000"/>
            <a:ext cx="9430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Garamond"/>
                <a:ea typeface="DejaVu Sans"/>
              </a:rPr>
              <a:t>After using  gradient boosting regression  we get a accuracy score of 91%.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224" descr=""/>
          <p:cNvPicPr/>
          <p:nvPr/>
        </p:nvPicPr>
        <p:blipFill>
          <a:blip r:embed="rId1"/>
          <a:srcRect l="7731" t="27624" r="40632" b="5268"/>
          <a:stretch/>
        </p:blipFill>
        <p:spPr>
          <a:xfrm>
            <a:off x="1224000" y="1488600"/>
            <a:ext cx="9718920" cy="4702320"/>
          </a:xfrm>
          <a:prstGeom prst="rect">
            <a:avLst/>
          </a:prstGeom>
          <a:ln>
            <a:noFill/>
          </a:ln>
        </p:spPr>
      </p:pic>
      <p:sp>
        <p:nvSpPr>
          <p:cNvPr id="313" name="CustomShape 1"/>
          <p:cNvSpPr/>
          <p:nvPr/>
        </p:nvSpPr>
        <p:spPr>
          <a:xfrm>
            <a:off x="3024000" y="1021680"/>
            <a:ext cx="5686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Comparision between Real price and predicted price.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3627360" y="5411880"/>
            <a:ext cx="619920" cy="63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5" name="Picture 197" descr=""/>
          <p:cNvPicPr/>
          <p:nvPr/>
        </p:nvPicPr>
        <p:blipFill>
          <a:blip r:embed="rId1"/>
          <a:srcRect l="7932" t="12503" r="6715" b="0"/>
          <a:stretch/>
        </p:blipFill>
        <p:spPr>
          <a:xfrm>
            <a:off x="1427400" y="1253880"/>
            <a:ext cx="9092520" cy="4678920"/>
          </a:xfrm>
          <a:prstGeom prst="rect">
            <a:avLst/>
          </a:prstGeom>
          <a:ln>
            <a:noFill/>
          </a:ln>
        </p:spPr>
      </p:pic>
      <p:sp>
        <p:nvSpPr>
          <p:cNvPr id="316" name="CustomShape 2"/>
          <p:cNvSpPr/>
          <p:nvPr/>
        </p:nvSpPr>
        <p:spPr>
          <a:xfrm>
            <a:off x="3456000" y="908280"/>
            <a:ext cx="523296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1800" spc="-1" strike="noStrike">
                <a:solidFill>
                  <a:srgbClr val="000000"/>
                </a:solidFill>
                <a:latin typeface="Garamond"/>
                <a:ea typeface="DejaVu Sans"/>
              </a:rPr>
              <a:t>House price prediction user interface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4104000" y="1231560"/>
            <a:ext cx="38818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aramond"/>
                <a:ea typeface="DejaVu Sans"/>
              </a:rPr>
              <a:t>Future Work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1487160" y="2646720"/>
            <a:ext cx="9595800" cy="3333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Garamond"/>
                <a:ea typeface="DejaVu Sans"/>
              </a:rPr>
              <a:t>Despite having produced a working application that met our initial requirements, various improvements can be made in the future.</a:t>
            </a:r>
            <a:endParaRPr b="0" lang="en-IN" sz="2400" spc="-1" strike="noStrike">
              <a:latin typeface="Arial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Garamond"/>
                <a:ea typeface="DejaVu Sans"/>
              </a:rPr>
              <a:t>We would need to seek alternative sources of data besides publicly available dataset, which can provide us with information on the area, the number of rooms, etc for each property. </a:t>
            </a:r>
            <a:endParaRPr b="0" lang="en-IN" sz="2400" spc="-1" strike="noStrike">
              <a:latin typeface="Arial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Garamond"/>
                <a:ea typeface="DejaVu Sans"/>
              </a:rPr>
              <a:t>Economic factors such as the yearly inflation rate or GDP growth can also be considered.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1295280" y="982080"/>
            <a:ext cx="9599400" cy="13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262626"/>
                </a:solidFill>
                <a:latin typeface="Garamond"/>
                <a:ea typeface="DejaVu Sans"/>
              </a:rPr>
              <a:t>References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1295280" y="2557080"/>
            <a:ext cx="9599400" cy="331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 u="sng">
                <a:solidFill>
                  <a:srgbClr val="a8bf4d"/>
                </a:solidFill>
                <a:uFillTx/>
                <a:latin typeface="Garamond"/>
                <a:ea typeface="DejaVu Sans"/>
                <a:hlinkClick r:id="rId1"/>
              </a:rPr>
              <a:t>Introduction to Python for Data Science</a:t>
            </a:r>
            <a:r>
              <a:rPr b="0" lang="en-IN" sz="2400" spc="-1" strike="noStrike">
                <a:solidFill>
                  <a:srgbClr val="585858"/>
                </a:solidFill>
                <a:latin typeface="Garamond"/>
                <a:ea typeface="DejaVu Sans"/>
              </a:rPr>
              <a:t> by edX</a:t>
            </a:r>
            <a:endParaRPr b="0" lang="en-IN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585858"/>
                </a:solidFill>
                <a:latin typeface="Garamond"/>
                <a:ea typeface="DejaVu Sans"/>
              </a:rPr>
              <a:t>Python for Data Analysis by Wes McKinney</a:t>
            </a:r>
            <a:endParaRPr b="0" lang="en-IN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585858"/>
                </a:solidFill>
                <a:latin typeface="Garamond"/>
                <a:ea typeface="DejaVu Sans"/>
              </a:rPr>
              <a:t>Doing Data Science by Rachel Schutt &amp; Cathy O’Neil</a:t>
            </a:r>
            <a:endParaRPr b="0" lang="en-IN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 u="sng">
                <a:solidFill>
                  <a:srgbClr val="a8bf4d"/>
                </a:solidFill>
                <a:uFillTx/>
                <a:latin typeface="Garamond"/>
                <a:ea typeface="DejaVu Sans"/>
                <a:hlinkClick r:id="rId2"/>
              </a:rPr>
              <a:t>House Pricing Dataset</a:t>
            </a: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 by Kaggle</a:t>
            </a:r>
            <a:endParaRPr b="0" lang="en-IN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 u="sng">
                <a:solidFill>
                  <a:srgbClr val="a8bf4d"/>
                </a:solidFill>
                <a:uFillTx/>
                <a:latin typeface="Garamond"/>
                <a:ea typeface="DejaVu Sans"/>
                <a:hlinkClick r:id="rId3"/>
              </a:rPr>
              <a:t>Web Development Course </a:t>
            </a: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By Colt Steele</a:t>
            </a:r>
            <a:endParaRPr b="0" lang="en-IN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 u="sng">
                <a:solidFill>
                  <a:srgbClr val="a8bf4d"/>
                </a:solidFill>
                <a:uFillTx/>
                <a:latin typeface="Garamond"/>
                <a:ea typeface="DejaVu Sans"/>
                <a:hlinkClick r:id="rId4"/>
              </a:rPr>
              <a:t>Course on Django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2996280" y="2684520"/>
            <a:ext cx="6075000" cy="22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7200" spc="-1" strike="noStrike" u="sng">
                <a:solidFill>
                  <a:srgbClr val="000000"/>
                </a:solidFill>
                <a:uFillTx/>
                <a:latin typeface="Garamond"/>
                <a:ea typeface="DejaVu Sans"/>
              </a:rPr>
              <a:t>Thank You.</a:t>
            </a:r>
            <a:endParaRPr b="0" lang="en-IN" sz="72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1295280" y="982080"/>
            <a:ext cx="9599400" cy="13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262626"/>
                </a:solidFill>
                <a:latin typeface="Garamond"/>
                <a:ea typeface="DejaVu Sans"/>
              </a:rPr>
              <a:t>Introduction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1295280" y="2557080"/>
            <a:ext cx="9599400" cy="331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This is our 5</a:t>
            </a:r>
            <a:r>
              <a:rPr b="0" lang="en-IN" sz="2400" spc="-1" strike="noStrike" baseline="30000">
                <a:solidFill>
                  <a:srgbClr val="262626"/>
                </a:solidFill>
                <a:latin typeface="Garamond"/>
                <a:ea typeface="DejaVu Sans"/>
              </a:rPr>
              <a:t>th</a:t>
            </a: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 semester project done under the guidance of Dr. Amit Kumar Rathi. </a:t>
            </a:r>
            <a:endParaRPr b="0" lang="en-IN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A web application based on implementation of Data analysis and Machine learning algorithms.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1295280" y="982080"/>
            <a:ext cx="9599400" cy="13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262626"/>
                </a:solidFill>
                <a:latin typeface="Garamond"/>
                <a:ea typeface="DejaVu Sans"/>
              </a:rPr>
              <a:t>Setting The Research Goal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1295280" y="2557080"/>
            <a:ext cx="9599400" cy="331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</a:pPr>
            <a:endParaRPr b="0" lang="en-IN" sz="1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The aim of this project is to get familiarized with a Data Science process by building &amp; deploying a Machine Learning Model that can predict a House price</a:t>
            </a:r>
            <a:endParaRPr b="0" lang="en-IN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Based on its features, by trying different regression models and choosing the one with best prediction score.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1295280" y="982080"/>
            <a:ext cx="9599400" cy="13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262626"/>
                </a:solidFill>
                <a:latin typeface="Garamond"/>
                <a:ea typeface="DejaVu Sans"/>
              </a:rPr>
              <a:t>Scope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1295280" y="2557080"/>
            <a:ext cx="9599400" cy="331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561"/>
              </a:spcBef>
              <a:spcAft>
                <a:spcPts val="601"/>
              </a:spcAft>
            </a:pPr>
            <a:endParaRPr b="0" lang="en-IN" sz="1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For the time our project is a prototype model which is restricted to predicting Housing prices (on limited parameters )only.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1295280" y="982080"/>
            <a:ext cx="9599400" cy="13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262626"/>
                </a:solidFill>
                <a:latin typeface="Garamond"/>
                <a:ea typeface="DejaVu Sans"/>
              </a:rPr>
              <a:t>Tools Used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1295280" y="2557080"/>
            <a:ext cx="9599400" cy="331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Language : Python, HTML, CSS</a:t>
            </a:r>
            <a:endParaRPr b="0" lang="en-IN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Web Framework: Flask</a:t>
            </a:r>
            <a:endParaRPr b="0" lang="en-IN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Text Editors: Sublime</a:t>
            </a:r>
            <a:endParaRPr b="0" lang="en-IN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IDE: Pycharm, Jupyter, Python Shell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1295280" y="982080"/>
            <a:ext cx="9599400" cy="13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262626"/>
                </a:solidFill>
                <a:latin typeface="Garamond"/>
                <a:ea typeface="DejaVu Sans"/>
              </a:rPr>
              <a:t>Tools Used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1295280" y="2557080"/>
            <a:ext cx="9599400" cy="331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Python Distribution</a:t>
            </a:r>
            <a:endParaRPr b="0" lang="en-IN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000" spc="-1" strike="noStrike">
                <a:solidFill>
                  <a:srgbClr val="262626"/>
                </a:solidFill>
                <a:latin typeface="Garamond"/>
                <a:ea typeface="DejaVu Sans"/>
              </a:rPr>
              <a:t>Anaconda  </a:t>
            </a:r>
            <a:endParaRPr b="0" lang="en-IN" sz="20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400" spc="-1" strike="noStrike">
                <a:solidFill>
                  <a:srgbClr val="262626"/>
                </a:solidFill>
                <a:latin typeface="Garamond"/>
                <a:ea typeface="DejaVu Sans"/>
              </a:rPr>
              <a:t>Python Packages and Libraries</a:t>
            </a:r>
            <a:endParaRPr b="0" lang="en-IN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000" spc="-1" strike="noStrike">
                <a:solidFill>
                  <a:srgbClr val="262626"/>
                </a:solidFill>
                <a:latin typeface="Garamond"/>
                <a:ea typeface="DejaVu Sans"/>
              </a:rPr>
              <a:t>Numpy</a:t>
            </a:r>
            <a:endParaRPr b="0" lang="en-IN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000" spc="-1" strike="noStrike">
                <a:solidFill>
                  <a:srgbClr val="262626"/>
                </a:solidFill>
                <a:latin typeface="Garamond"/>
                <a:ea typeface="DejaVu Sans"/>
              </a:rPr>
              <a:t>Pandas</a:t>
            </a:r>
            <a:endParaRPr b="0" lang="en-IN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000" spc="-1" strike="noStrike">
                <a:solidFill>
                  <a:srgbClr val="262626"/>
                </a:solidFill>
                <a:latin typeface="Garamond"/>
                <a:ea typeface="DejaVu Sans"/>
              </a:rPr>
              <a:t>Matplotlib</a:t>
            </a:r>
            <a:endParaRPr b="0" lang="en-IN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IN" sz="2000" spc="-1" strike="noStrike">
                <a:solidFill>
                  <a:srgbClr val="262626"/>
                </a:solidFill>
                <a:latin typeface="Garamond"/>
                <a:ea typeface="DejaVu Sans"/>
              </a:rPr>
              <a:t>Sci-kit Learn</a:t>
            </a:r>
            <a:endParaRPr b="0" lang="en-IN" sz="20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193" descr=""/>
          <p:cNvPicPr/>
          <p:nvPr/>
        </p:nvPicPr>
        <p:blipFill>
          <a:blip r:embed="rId1"/>
          <a:srcRect l="34770" t="16797" r="21522" b="6516"/>
          <a:stretch/>
        </p:blipFill>
        <p:spPr>
          <a:xfrm>
            <a:off x="3413880" y="1296000"/>
            <a:ext cx="5111640" cy="4751640"/>
          </a:xfrm>
          <a:prstGeom prst="rect">
            <a:avLst/>
          </a:prstGeom>
          <a:ln>
            <a:noFill/>
          </a:ln>
        </p:spPr>
      </p:pic>
      <p:sp>
        <p:nvSpPr>
          <p:cNvPr id="282" name="CustomShape 1"/>
          <p:cNvSpPr/>
          <p:nvPr/>
        </p:nvSpPr>
        <p:spPr>
          <a:xfrm>
            <a:off x="3456000" y="859320"/>
            <a:ext cx="4896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Garamond"/>
                <a:ea typeface="DejaVu Sans"/>
              </a:rPr>
              <a:t>Use Case Diagram of Activity Anlayzer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icture 3" descr=""/>
          <p:cNvPicPr/>
          <p:nvPr/>
        </p:nvPicPr>
        <p:blipFill>
          <a:blip r:embed="rId1"/>
          <a:stretch/>
        </p:blipFill>
        <p:spPr>
          <a:xfrm>
            <a:off x="3911760" y="1440720"/>
            <a:ext cx="4008240" cy="453096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3168000" y="1071360"/>
            <a:ext cx="5150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Garamond"/>
                <a:ea typeface="DejaVu Sans"/>
              </a:rPr>
              <a:t>Activity Diagram of Activity Anlyzer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827</TotalTime>
  <Application>LibreOffice/6.0.6.2$Linux_X86_64 LibreOffice_project/00m0$Build-2</Application>
  <Words>556</Words>
  <Paragraphs>83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2018-09-15T12:28:20Z</dcterms:created>
  <dc:creator>Mrigank Singh</dc:creator>
  <dc:description/>
  <dc:language>en-IN</dc:language>
  <cp:lastModifiedBy/>
  <dcterms:modified xsi:type="dcterms:W3CDTF">2018-11-30T15:17:07Z</dcterms:modified>
  <cp:revision>94</cp:revision>
  <dc:subject/>
  <dc:title>Activity Analyzer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